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4" r:id="rId5"/>
    <p:sldId id="257" r:id="rId6"/>
    <p:sldId id="258" r:id="rId7"/>
    <p:sldId id="259" r:id="rId8"/>
    <p:sldId id="261" r:id="rId9"/>
    <p:sldId id="260"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8" d="100"/>
          <a:sy n="108" d="100"/>
        </p:scale>
        <p:origin x="-86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29098171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3849737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3951549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84950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2942690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3676508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554178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2540730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323216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1193219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6F96DD-469E-4535-AE89-9CC210858D33}" type="datetimeFigureOut">
              <a:rPr lang="en-US" smtClean="0"/>
              <a:t>6/16/2013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116290-B608-45AD-8DBF-13E8D1D9715A}" type="slidenum">
              <a:rPr lang="en-US" smtClean="0"/>
              <a:t>‹#›</a:t>
            </a:fld>
            <a:endParaRPr lang="en-US" dirty="0"/>
          </a:p>
        </p:txBody>
      </p:sp>
    </p:spTree>
    <p:extLst>
      <p:ext uri="{BB962C8B-B14F-4D97-AF65-F5344CB8AC3E}">
        <p14:creationId xmlns:p14="http://schemas.microsoft.com/office/powerpoint/2010/main" val="3668004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6F96DD-469E-4535-AE89-9CC210858D33}" type="datetimeFigureOut">
              <a:rPr lang="en-US" smtClean="0"/>
              <a:t>6/16/2013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116290-B608-45AD-8DBF-13E8D1D9715A}" type="slidenum">
              <a:rPr lang="en-US" smtClean="0"/>
              <a:t>‹#›</a:t>
            </a:fld>
            <a:endParaRPr lang="en-US" dirty="0"/>
          </a:p>
        </p:txBody>
      </p:sp>
    </p:spTree>
    <p:extLst>
      <p:ext uri="{BB962C8B-B14F-4D97-AF65-F5344CB8AC3E}">
        <p14:creationId xmlns:p14="http://schemas.microsoft.com/office/powerpoint/2010/main" val="12851322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p:cNvSpPr>
            <a:spLocks noGrp="1"/>
          </p:cNvSpPr>
          <p:nvPr>
            <p:ph type="subTitle" idx="1"/>
          </p:nvPr>
        </p:nvSpPr>
        <p:spPr>
          <a:xfrm>
            <a:off x="6934200" y="6526040"/>
            <a:ext cx="2206782" cy="381000"/>
          </a:xfrm>
        </p:spPr>
        <p:txBody>
          <a:bodyPr>
            <a:normAutofit fontScale="70000" lnSpcReduction="20000"/>
          </a:bodyPr>
          <a:lstStyle/>
          <a:p>
            <a:r>
              <a:rPr lang="en-US" dirty="0" smtClean="0"/>
              <a:t>By Joel Norman</a:t>
            </a:r>
            <a:endParaRPr lang="en-US" dirty="0"/>
          </a:p>
        </p:txBody>
      </p:sp>
    </p:spTree>
    <p:extLst>
      <p:ext uri="{BB962C8B-B14F-4D97-AF65-F5344CB8AC3E}">
        <p14:creationId xmlns:p14="http://schemas.microsoft.com/office/powerpoint/2010/main" val="30334752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Employment Equity—Reverse Discrimination</a:t>
            </a:r>
            <a:endParaRPr lang="en-CA" dirty="0"/>
          </a:p>
        </p:txBody>
      </p:sp>
      <p:sp>
        <p:nvSpPr>
          <p:cNvPr id="3" name="Content Placeholder 2"/>
          <p:cNvSpPr>
            <a:spLocks noGrp="1"/>
          </p:cNvSpPr>
          <p:nvPr>
            <p:ph idx="1"/>
          </p:nvPr>
        </p:nvSpPr>
        <p:spPr/>
        <p:txBody>
          <a:bodyPr/>
          <a:lstStyle/>
          <a:p>
            <a:r>
              <a:rPr lang="en-CA" dirty="0" smtClean="0"/>
              <a:t>Employment  Equity or Affirmative Action policies have become very controversial.</a:t>
            </a:r>
          </a:p>
          <a:p>
            <a:r>
              <a:rPr lang="en-CA" dirty="0" smtClean="0"/>
              <a:t>It has been argued that they cause a reverse discrimination and are unfair to other qualified applicants.  </a:t>
            </a:r>
          </a:p>
          <a:p>
            <a:pPr marL="0" indent="0">
              <a:buNone/>
            </a:pPr>
            <a:r>
              <a:rPr lang="en-CA" dirty="0" smtClean="0"/>
              <a:t>“Universities hiring but white males need not apply.”  (Vancouver newspaper 1999)</a:t>
            </a:r>
            <a:endParaRPr lang="en-CA" dirty="0"/>
          </a:p>
        </p:txBody>
      </p:sp>
    </p:spTree>
    <p:extLst>
      <p:ext uri="{BB962C8B-B14F-4D97-AF65-F5344CB8AC3E}">
        <p14:creationId xmlns:p14="http://schemas.microsoft.com/office/powerpoint/2010/main" val="3874572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Evolution of Gender Rights in Canada</a:t>
            </a:r>
            <a:endParaRPr lang="en-CA" dirty="0"/>
          </a:p>
        </p:txBody>
      </p:sp>
      <p:sp>
        <p:nvSpPr>
          <p:cNvPr id="3" name="Content Placeholder 2"/>
          <p:cNvSpPr>
            <a:spLocks noGrp="1"/>
          </p:cNvSpPr>
          <p:nvPr>
            <p:ph idx="1"/>
          </p:nvPr>
        </p:nvSpPr>
        <p:spPr/>
        <p:txBody>
          <a:bodyPr/>
          <a:lstStyle/>
          <a:p>
            <a:r>
              <a:rPr lang="en-CA" dirty="0" smtClean="0"/>
              <a:t>1929—Women are ruled to be “persons” by the Privy Council in England</a:t>
            </a:r>
          </a:p>
          <a:p>
            <a:r>
              <a:rPr lang="en-CA" dirty="0" smtClean="0"/>
              <a:t>1974—32 women are sworn in as the RCMP’s first female recruits</a:t>
            </a:r>
          </a:p>
          <a:p>
            <a:r>
              <a:rPr lang="en-CA" dirty="0" smtClean="0"/>
              <a:t>1985—Indian Act is amended to allow aboriginal women who married non aboriginal to reclaim their status</a:t>
            </a:r>
          </a:p>
          <a:p>
            <a:pPr marL="0" indent="0">
              <a:buNone/>
            </a:pPr>
            <a:endParaRPr lang="en-CA" dirty="0"/>
          </a:p>
        </p:txBody>
      </p:sp>
    </p:spTree>
    <p:extLst>
      <p:ext uri="{BB962C8B-B14F-4D97-AF65-F5344CB8AC3E}">
        <p14:creationId xmlns:p14="http://schemas.microsoft.com/office/powerpoint/2010/main" val="581722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The Notwithstanding Clause</a:t>
            </a:r>
            <a:br>
              <a:rPr lang="en-CA" dirty="0" smtClean="0"/>
            </a:br>
            <a:endParaRPr lang="en-CA" dirty="0"/>
          </a:p>
        </p:txBody>
      </p:sp>
      <p:sp>
        <p:nvSpPr>
          <p:cNvPr id="3" name="Content Placeholder 2"/>
          <p:cNvSpPr>
            <a:spLocks noGrp="1"/>
          </p:cNvSpPr>
          <p:nvPr>
            <p:ph idx="1"/>
          </p:nvPr>
        </p:nvSpPr>
        <p:spPr/>
        <p:txBody>
          <a:bodyPr/>
          <a:lstStyle/>
          <a:p>
            <a:pPr marL="0" indent="0">
              <a:buNone/>
            </a:pPr>
            <a:r>
              <a:rPr lang="en-CA" dirty="0" smtClean="0"/>
              <a:t>Section 15 Equality Rights—</a:t>
            </a:r>
          </a:p>
          <a:p>
            <a:pPr marL="0" indent="0">
              <a:buNone/>
            </a:pPr>
            <a:r>
              <a:rPr lang="en-CA" dirty="0" smtClean="0"/>
              <a:t>I can live, study and work regardless of my race, religion, national or ethnic origin, color, </a:t>
            </a:r>
            <a:r>
              <a:rPr lang="en-CA" dirty="0" smtClean="0">
                <a:solidFill>
                  <a:srgbClr val="FF0000"/>
                </a:solidFill>
              </a:rPr>
              <a:t>sex</a:t>
            </a:r>
            <a:r>
              <a:rPr lang="en-CA" dirty="0" smtClean="0"/>
              <a:t>, age and mental or physical ability.  </a:t>
            </a:r>
          </a:p>
          <a:p>
            <a:pPr marL="0" indent="0">
              <a:buNone/>
            </a:pPr>
            <a:endParaRPr lang="en-CA" dirty="0"/>
          </a:p>
          <a:p>
            <a:pPr marL="0" indent="0">
              <a:buNone/>
            </a:pPr>
            <a:r>
              <a:rPr lang="en-CA" dirty="0" smtClean="0"/>
              <a:t>I have the right to be treated as “equal before and under the law”</a:t>
            </a:r>
          </a:p>
          <a:p>
            <a:pPr marL="0" indent="0">
              <a:buNone/>
            </a:pPr>
            <a:endParaRPr lang="en-CA" dirty="0"/>
          </a:p>
        </p:txBody>
      </p:sp>
    </p:spTree>
    <p:extLst>
      <p:ext uri="{BB962C8B-B14F-4D97-AF65-F5344CB8AC3E}">
        <p14:creationId xmlns:p14="http://schemas.microsoft.com/office/powerpoint/2010/main" val="1214117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The British Columbia Human Rights Code</a:t>
            </a:r>
            <a:endParaRPr lang="en-CA" dirty="0"/>
          </a:p>
        </p:txBody>
      </p:sp>
      <p:sp>
        <p:nvSpPr>
          <p:cNvPr id="3" name="Content Placeholder 2"/>
          <p:cNvSpPr>
            <a:spLocks noGrp="1"/>
          </p:cNvSpPr>
          <p:nvPr>
            <p:ph idx="1"/>
          </p:nvPr>
        </p:nvSpPr>
        <p:spPr/>
        <p:txBody>
          <a:bodyPr>
            <a:normAutofit lnSpcReduction="10000"/>
          </a:bodyPr>
          <a:lstStyle/>
          <a:p>
            <a:r>
              <a:rPr lang="en-CA" dirty="0" smtClean="0"/>
              <a:t>This code protects citizens against discrimination on the grounds of age, ancestry, color, family or marital status, physical or mental disability, place of origin political belief, race, religion, sex or sexual orientation.  </a:t>
            </a:r>
          </a:p>
          <a:p>
            <a:r>
              <a:rPr lang="en-CA" dirty="0" smtClean="0"/>
              <a:t>It covers employment, tenancy, and property purchases, services, facilities available to the public and hate propaganda</a:t>
            </a:r>
            <a:endParaRPr lang="en-CA" dirty="0"/>
          </a:p>
        </p:txBody>
      </p:sp>
    </p:spTree>
    <p:extLst>
      <p:ext uri="{BB962C8B-B14F-4D97-AF65-F5344CB8AC3E}">
        <p14:creationId xmlns:p14="http://schemas.microsoft.com/office/powerpoint/2010/main" val="3935697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229600" cy="6019800"/>
          </a:xfrm>
        </p:spPr>
        <p:txBody>
          <a:bodyPr/>
          <a:lstStyle/>
          <a:p>
            <a:r>
              <a:rPr lang="en-US" dirty="0" smtClean="0"/>
              <a:t>The UN ranked Canada fourth of the </a:t>
            </a:r>
            <a:r>
              <a:rPr lang="en-US" b="1" dirty="0" smtClean="0"/>
              <a:t>Human Development Index (HDI)</a:t>
            </a:r>
            <a:r>
              <a:rPr lang="en-US" dirty="0" smtClean="0"/>
              <a:t>, down from first in the 1990’s. </a:t>
            </a:r>
          </a:p>
          <a:p>
            <a:r>
              <a:rPr lang="en-US" dirty="0" smtClean="0"/>
              <a:t>The  gender-related development index (GDI) measures the same achievements as  the HDI but includes data on inequalities between men and women.</a:t>
            </a:r>
          </a:p>
          <a:p>
            <a:r>
              <a:rPr lang="en-US" dirty="0" smtClean="0"/>
              <a:t>The gender empowerment measure (GEM) reveals whether women take an active part in the politics of a nation.  </a:t>
            </a:r>
            <a:endParaRPr lang="en-US" dirty="0"/>
          </a:p>
        </p:txBody>
      </p:sp>
    </p:spTree>
    <p:extLst>
      <p:ext uri="{BB962C8B-B14F-4D97-AF65-F5344CB8AC3E}">
        <p14:creationId xmlns:p14="http://schemas.microsoft.com/office/powerpoint/2010/main" val="25188812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1143000"/>
          </a:xfrm>
        </p:spPr>
        <p:txBody>
          <a:bodyPr/>
          <a:lstStyle/>
          <a:p>
            <a:r>
              <a:rPr lang="en-US" b="1" dirty="0" smtClean="0"/>
              <a:t>The Charter and Gender Equity </a:t>
            </a:r>
            <a:endParaRPr lang="en-US" b="1" dirty="0"/>
          </a:p>
        </p:txBody>
      </p:sp>
      <p:sp>
        <p:nvSpPr>
          <p:cNvPr id="5" name="Content Placeholder 4"/>
          <p:cNvSpPr>
            <a:spLocks noGrp="1"/>
          </p:cNvSpPr>
          <p:nvPr>
            <p:ph idx="1"/>
          </p:nvPr>
        </p:nvSpPr>
        <p:spPr>
          <a:xfrm>
            <a:off x="457200" y="1219200"/>
            <a:ext cx="8229600" cy="5181600"/>
          </a:xfrm>
        </p:spPr>
        <p:txBody>
          <a:bodyPr/>
          <a:lstStyle/>
          <a:p>
            <a:r>
              <a:rPr lang="en-US" dirty="0" smtClean="0"/>
              <a:t>The charter provides guarantees against gender discrimination, this does not mean that attitudes change quickly.</a:t>
            </a:r>
          </a:p>
          <a:p>
            <a:r>
              <a:rPr lang="en-US" dirty="0" smtClean="0"/>
              <a:t>Women are often paid less than men when even though they do an equal amount of work.  On average of about 38% less. </a:t>
            </a:r>
          </a:p>
          <a:p>
            <a:r>
              <a:rPr lang="en-US" dirty="0" smtClean="0"/>
              <a:t>Two practices designed to improve employment equity still cause debate; the principle of equal pay for work of equal value, and the use of preferential hiring practices. </a:t>
            </a:r>
            <a:endParaRPr lang="en-US" dirty="0"/>
          </a:p>
        </p:txBody>
      </p:sp>
    </p:spTree>
    <p:extLst>
      <p:ext uri="{BB962C8B-B14F-4D97-AF65-F5344CB8AC3E}">
        <p14:creationId xmlns:p14="http://schemas.microsoft.com/office/powerpoint/2010/main" val="23985338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Equal Pay for Work of Equal </a:t>
            </a:r>
            <a:r>
              <a:rPr lang="en-CA" dirty="0" smtClean="0"/>
              <a:t>Value </a:t>
            </a:r>
            <a:endParaRPr lang="en-CA" dirty="0"/>
          </a:p>
        </p:txBody>
      </p:sp>
      <p:sp>
        <p:nvSpPr>
          <p:cNvPr id="3" name="Content Placeholder 2"/>
          <p:cNvSpPr>
            <a:spLocks noGrp="1"/>
          </p:cNvSpPr>
          <p:nvPr>
            <p:ph idx="1"/>
          </p:nvPr>
        </p:nvSpPr>
        <p:spPr/>
        <p:txBody>
          <a:bodyPr/>
          <a:lstStyle/>
          <a:p>
            <a:r>
              <a:rPr lang="en-CA" dirty="0" smtClean="0"/>
              <a:t>Women in the work place are challenged to break out of traditional occupations that usually pay poorly and are dominated by female workers. </a:t>
            </a:r>
          </a:p>
          <a:p>
            <a:r>
              <a:rPr lang="en-CA" dirty="0" smtClean="0"/>
              <a:t>Some jobs were traditionally held by women (nursing and secretarial) so they resulted in lower wages.</a:t>
            </a:r>
          </a:p>
          <a:p>
            <a:endParaRPr lang="en-CA" dirty="0"/>
          </a:p>
        </p:txBody>
      </p:sp>
    </p:spTree>
    <p:extLst>
      <p:ext uri="{BB962C8B-B14F-4D97-AF65-F5344CB8AC3E}">
        <p14:creationId xmlns:p14="http://schemas.microsoft.com/office/powerpoint/2010/main" val="3395945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CA" sz="2000" dirty="0" smtClean="0"/>
              <a:t> </a:t>
            </a:r>
            <a:r>
              <a:rPr lang="en-CA" sz="3200" dirty="0" smtClean="0"/>
              <a:t>Canadian Human Rights Act, 1986 states the following:</a:t>
            </a:r>
            <a:endParaRPr lang="en-CA" sz="3200" dirty="0"/>
          </a:p>
        </p:txBody>
      </p:sp>
      <p:sp>
        <p:nvSpPr>
          <p:cNvPr id="3" name="Content Placeholder 2"/>
          <p:cNvSpPr>
            <a:spLocks noGrp="1"/>
          </p:cNvSpPr>
          <p:nvPr>
            <p:ph idx="1"/>
          </p:nvPr>
        </p:nvSpPr>
        <p:spPr>
          <a:xfrm>
            <a:off x="457200" y="1600200"/>
            <a:ext cx="8229600" cy="5105400"/>
          </a:xfrm>
        </p:spPr>
        <p:txBody>
          <a:bodyPr>
            <a:noAutofit/>
          </a:bodyPr>
          <a:lstStyle/>
          <a:p>
            <a:pPr marL="514350" indent="-514350">
              <a:buFont typeface="+mj-lt"/>
              <a:buAutoNum type="arabicParenR"/>
            </a:pPr>
            <a:r>
              <a:rPr lang="en-CA" sz="2400" dirty="0" smtClean="0"/>
              <a:t>It is a discriminatory practice for an employer to establish or maintain differences in wages between male and female employees employed in the same establishment performing work of equal value. </a:t>
            </a:r>
          </a:p>
          <a:p>
            <a:pPr marL="514350" indent="-514350">
              <a:buFont typeface="+mj-lt"/>
              <a:buAutoNum type="arabicParenR"/>
            </a:pPr>
            <a:r>
              <a:rPr lang="en-CA" sz="2400" dirty="0" smtClean="0"/>
              <a:t>In assessing the value of work performed by employees employed in the same establishment, the criterion to be applied is the composite of the skill, effort and responsibility required in the performance of the work and the conditions under which the work is performed.</a:t>
            </a:r>
          </a:p>
          <a:p>
            <a:pPr marL="0" indent="0">
              <a:buNone/>
            </a:pPr>
            <a:endParaRPr lang="en-CA" sz="2400" dirty="0" smtClean="0"/>
          </a:p>
          <a:p>
            <a:pPr marL="0" indent="0">
              <a:buNone/>
            </a:pPr>
            <a:r>
              <a:rPr lang="en-CA" sz="2400" dirty="0"/>
              <a:t>Most people agree that female teachers, police officers, and postal workers should be paid at the same rate as their male colleagues (equal pay for equal work).     </a:t>
            </a:r>
          </a:p>
          <a:p>
            <a:pPr marL="0" indent="0">
              <a:buNone/>
            </a:pPr>
            <a:endParaRPr lang="en-CA" sz="2400" dirty="0" smtClean="0"/>
          </a:p>
          <a:p>
            <a:pPr marL="514350" indent="-514350">
              <a:buFont typeface="+mj-lt"/>
              <a:buAutoNum type="arabicParenR"/>
            </a:pPr>
            <a:endParaRPr lang="en-CA" sz="2400" dirty="0"/>
          </a:p>
        </p:txBody>
      </p:sp>
    </p:spTree>
    <p:extLst>
      <p:ext uri="{BB962C8B-B14F-4D97-AF65-F5344CB8AC3E}">
        <p14:creationId xmlns:p14="http://schemas.microsoft.com/office/powerpoint/2010/main" val="3938295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CA" dirty="0" smtClean="0"/>
              <a:t>Preferential Hiring Policies</a:t>
            </a:r>
            <a:endParaRPr lang="en-CA" dirty="0"/>
          </a:p>
        </p:txBody>
      </p:sp>
      <p:sp>
        <p:nvSpPr>
          <p:cNvPr id="3" name="Content Placeholder 2"/>
          <p:cNvSpPr>
            <a:spLocks noGrp="1"/>
          </p:cNvSpPr>
          <p:nvPr>
            <p:ph idx="1"/>
          </p:nvPr>
        </p:nvSpPr>
        <p:spPr>
          <a:xfrm>
            <a:off x="457200" y="1447800"/>
            <a:ext cx="8229600" cy="4525963"/>
          </a:xfrm>
        </p:spPr>
        <p:txBody>
          <a:bodyPr/>
          <a:lstStyle/>
          <a:p>
            <a:r>
              <a:rPr lang="en-CA" dirty="0" smtClean="0"/>
              <a:t>The employment advertisements for a number of Canadian universities clearly expressed a preference for equity groups candidates who were female from a minority or had disabilities.  </a:t>
            </a:r>
          </a:p>
          <a:p>
            <a:r>
              <a:rPr lang="en-CA" dirty="0" smtClean="0"/>
              <a:t>The universities claimed they wanted to hire instructors who would more  accurately reflect the mix of students in university.   (1999)</a:t>
            </a:r>
            <a:endParaRPr lang="en-CA" dirty="0"/>
          </a:p>
        </p:txBody>
      </p:sp>
    </p:spTree>
    <p:extLst>
      <p:ext uri="{BB962C8B-B14F-4D97-AF65-F5344CB8AC3E}">
        <p14:creationId xmlns:p14="http://schemas.microsoft.com/office/powerpoint/2010/main" val="1165959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652</TotalTime>
  <Words>584</Words>
  <Application>Microsoft Office PowerPoint</Application>
  <PresentationFormat>On-screen Show (4:3)</PresentationFormat>
  <Paragraphs>35</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Evolution of Gender Rights in Canada</vt:lpstr>
      <vt:lpstr>The Notwithstanding Clause </vt:lpstr>
      <vt:lpstr>The British Columbia Human Rights Code</vt:lpstr>
      <vt:lpstr>PowerPoint Presentation</vt:lpstr>
      <vt:lpstr>The Charter and Gender Equity </vt:lpstr>
      <vt:lpstr>Equal Pay for Work of Equal Value </vt:lpstr>
      <vt:lpstr> Canadian Human Rights Act, 1986 states the following:</vt:lpstr>
      <vt:lpstr>Preferential Hiring Policies</vt:lpstr>
      <vt:lpstr>Employment Equity—Reverse Discrimination</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Norman, Joel</dc:creator>
  <cp:lastModifiedBy>Veronica Norman</cp:lastModifiedBy>
  <cp:revision>22</cp:revision>
  <dcterms:created xsi:type="dcterms:W3CDTF">2013-05-30T16:25:03Z</dcterms:created>
  <dcterms:modified xsi:type="dcterms:W3CDTF">2013-06-17T00:49:52Z</dcterms:modified>
</cp:coreProperties>
</file>